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70" r:id="rId3"/>
    <p:sldId id="271" r:id="rId4"/>
    <p:sldId id="259" r:id="rId5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0950A-8FA4-4184-90BC-E2EA062AD302}" type="datetimeFigureOut">
              <a:rPr lang="th-TH" smtClean="0"/>
              <a:t>29/09/64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EF2EF3-7F57-4883-A02B-83E5617A346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32134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r" defTabSz="9477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491BD-6194-4E51-ABE5-08A78BA5D132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pPr marL="0" marR="0" lvl="0" indent="0" algn="r" defTabSz="94773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r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A077828-BA68-4FDB-B286-F99BFA8E39A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pPr marL="0" marR="0" lvl="0" indent="0" algn="r" defTabSz="990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l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t>กฎหมายสิ่งแวดล้อม</a:t>
            </a:r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l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t>สงวนลิขสิทธิ์ โดย บริษัท เอไอเอ็ม คอนซัลแตนท์ จำกัด</a:t>
            </a:r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r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DB0AFA1-087E-401B-9EE8-E2A9F81D2861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pPr marL="0" marR="0" lvl="0" indent="0" algn="r" defTabSz="990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29/09/64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00522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29/09/64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013077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6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6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29/09/64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126254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29/09/64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770734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29/09/64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497759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29/09/64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747273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29/09/64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483495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29/09/64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712051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29/09/64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939095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29/09/64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883867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29/09/64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270200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149452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29/09/64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72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97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6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533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2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89034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กฎกระทรวง กำหนดอัตราเงินสมทบกองทุนประกันสังคม </a:t>
            </a: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พ.ศ. </a:t>
            </a:r>
            <a:r>
              <a:rPr lang="th-TH" altLang="en-US" sz="3400" dirty="0">
                <a:solidFill>
                  <a:prstClr val="black"/>
                </a:solidFill>
              </a:rPr>
              <a:t>2564</a:t>
            </a: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ประกาศในราชกิจจา</a:t>
            </a:r>
            <a:r>
              <a:rPr lang="th-TH" altLang="en-US" sz="3400" dirty="0" err="1">
                <a:solidFill>
                  <a:prstClr val="black"/>
                </a:solidFill>
              </a:rPr>
              <a:t>นุเบกษา</a:t>
            </a:r>
            <a:r>
              <a:rPr lang="th-TH" altLang="en-US" sz="3400" dirty="0">
                <a:solidFill>
                  <a:prstClr val="black"/>
                </a:solidFill>
              </a:rPr>
              <a:t> </a:t>
            </a:r>
            <a:r>
              <a:rPr lang="th-TH" altLang="en-US" sz="3400" dirty="0" smtClean="0">
                <a:solidFill>
                  <a:prstClr val="black"/>
                </a:solidFill>
              </a:rPr>
              <a:t>27 </a:t>
            </a:r>
            <a:r>
              <a:rPr lang="th-TH" altLang="en-US" sz="3400" dirty="0">
                <a:solidFill>
                  <a:prstClr val="black"/>
                </a:solidFill>
              </a:rPr>
              <a:t>กันยายน 2564</a:t>
            </a:r>
          </a:p>
        </p:txBody>
      </p:sp>
    </p:spTree>
    <p:extLst>
      <p:ext uri="{BB962C8B-B14F-4D97-AF65-F5344CB8AC3E}">
        <p14:creationId xmlns:p14="http://schemas.microsoft.com/office/powerpoint/2010/main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>
                <a:solidFill>
                  <a:prstClr val="black"/>
                </a:solidFill>
                <a:latin typeface="Cordia New" pitchFamily="34" charset="-34"/>
              </a:rPr>
              <a:t> กฎกระทรวงนี้ให้ใช้บังคับตั้งแต่วันที่ 1 กันยายน พ.ศ. 2564 เป็นต้น</a:t>
            </a:r>
            <a:r>
              <a:rPr lang="th-TH" dirty="0" smtClean="0">
                <a:solidFill>
                  <a:prstClr val="black"/>
                </a:solidFill>
                <a:latin typeface="Cordia New" pitchFamily="34" charset="-34"/>
              </a:rPr>
              <a:t>ไป</a:t>
            </a:r>
          </a:p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>
                <a:solidFill>
                  <a:prstClr val="black"/>
                </a:solidFill>
                <a:latin typeface="Cordia New" pitchFamily="34" charset="-34"/>
              </a:rPr>
              <a:t>ให้รัฐบาล นายจ้าง และผู้ประกันตนตามมาตรา 33 ออกเงินสมทบเข้ากองทุนเพื่อการจ่ายประโยชน์ทดแทนในกรณีประสบอันตรายหรือเจ็บป่วย กรณีทุพพลภาพกรณีตาย กรณีคลอดบุตร กรณีสงเคราะห์บุตร กรณีชราภาพ และกรณีว่างงาน ตามบัญชีอัตราเงินสมทบท้ายกฎกระทรวง</a:t>
            </a:r>
            <a:endParaRPr lang="th-TH" dirty="0" smtClean="0">
              <a:solidFill>
                <a:prstClr val="black"/>
              </a:solidFill>
              <a:latin typeface="Cordia New" pitchFamily="34" charset="-3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3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>
                <a:solidFill>
                  <a:prstClr val="black"/>
                </a:solidFill>
                <a:latin typeface="Cordia New" pitchFamily="34" charset="-34"/>
              </a:rPr>
              <a:t>ตั้งแต่วันที่ 1 กันยายน พ.ศ. 2564 ถึงวันที่ 30 พฤศจิกายน พ.ศ. </a:t>
            </a:r>
            <a:r>
              <a:rPr lang="th-TH" dirty="0" smtClean="0">
                <a:solidFill>
                  <a:prstClr val="black"/>
                </a:solidFill>
                <a:latin typeface="Cordia New" pitchFamily="34" charset="-34"/>
              </a:rPr>
              <a:t>2564</a:t>
            </a:r>
          </a:p>
          <a:p>
            <a:pPr marL="174625" indent="269875"/>
            <a:r>
              <a:rPr lang="th-TH" dirty="0">
                <a:solidFill>
                  <a:prstClr val="black"/>
                </a:solidFill>
                <a:latin typeface="Cordia New" pitchFamily="34" charset="-34"/>
              </a:rPr>
              <a:t> - นายจ้าง นำส่งอัตราเงินสมทบประกันสังคม ร้อยละ </a:t>
            </a:r>
            <a:r>
              <a:rPr lang="th-TH" dirty="0" smtClean="0">
                <a:solidFill>
                  <a:prstClr val="black"/>
                </a:solidFill>
                <a:latin typeface="Cordia New" pitchFamily="34" charset="-34"/>
              </a:rPr>
              <a:t>2.5</a:t>
            </a:r>
          </a:p>
          <a:p>
            <a:pPr marL="174625" indent="269875"/>
            <a:r>
              <a:rPr lang="th-TH" dirty="0">
                <a:solidFill>
                  <a:prstClr val="black"/>
                </a:solidFill>
                <a:latin typeface="Cordia New" pitchFamily="34" charset="-34"/>
              </a:rPr>
              <a:t> - ลูกจ้าง ม.33 นำส่งอัตราเงินสมทบประกันสังคมร้อยละ </a:t>
            </a:r>
            <a:r>
              <a:rPr lang="th-TH" dirty="0" smtClean="0">
                <a:solidFill>
                  <a:prstClr val="black"/>
                </a:solidFill>
                <a:latin typeface="Cordia New" pitchFamily="34" charset="-34"/>
              </a:rPr>
              <a:t>2.5</a:t>
            </a:r>
          </a:p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>
                <a:solidFill>
                  <a:prstClr val="black"/>
                </a:solidFill>
                <a:latin typeface="Cordia New" pitchFamily="34" charset="-34"/>
              </a:rPr>
              <a:t>ตั้งแต่วันที่ 1 ธันวาคม พ.ศ. 2564 เป็นต้น</a:t>
            </a:r>
            <a:r>
              <a:rPr lang="th-TH" dirty="0" smtClean="0">
                <a:solidFill>
                  <a:prstClr val="black"/>
                </a:solidFill>
                <a:latin typeface="Cordia New" pitchFamily="34" charset="-34"/>
              </a:rPr>
              <a:t>ไป</a:t>
            </a:r>
          </a:p>
          <a:p>
            <a:pPr marL="174625" indent="269875"/>
            <a:r>
              <a:rPr lang="th-TH" dirty="0">
                <a:solidFill>
                  <a:prstClr val="black"/>
                </a:solidFill>
                <a:latin typeface="Cordia New" pitchFamily="34" charset="-34"/>
              </a:rPr>
              <a:t> - นายจ้าง นำส่งอัตราเงินสมทบประกันสังคม ร้อยละ </a:t>
            </a:r>
            <a:r>
              <a:rPr lang="th-TH" dirty="0" smtClean="0">
                <a:solidFill>
                  <a:prstClr val="black"/>
                </a:solidFill>
                <a:latin typeface="Cordia New" pitchFamily="34" charset="-34"/>
              </a:rPr>
              <a:t>5</a:t>
            </a:r>
          </a:p>
          <a:p>
            <a:pPr marL="174625" indent="269875"/>
            <a:r>
              <a:rPr lang="th-TH" dirty="0">
                <a:solidFill>
                  <a:prstClr val="black"/>
                </a:solidFill>
                <a:latin typeface="Cordia New" pitchFamily="34" charset="-34"/>
              </a:rPr>
              <a:t> - ลูกจ้าง ม.33 นำส่งอัตราเงินสมทบประกันสังคม ร้อยละ 3</a:t>
            </a:r>
            <a:endParaRPr lang="th-TH" dirty="0" smtClean="0">
              <a:solidFill>
                <a:prstClr val="black"/>
              </a:solidFill>
              <a:latin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22113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4</a:t>
            </a:fld>
            <a:endParaRPr lang="en-US" altLang="en-US" sz="10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2" y="1700213"/>
            <a:ext cx="7561263" cy="4011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altLang="en-US" sz="3400" dirty="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altLang="en-US" sz="3400" dirty="0">
                <a:solidFill>
                  <a:srgbClr val="00B050"/>
                </a:solidFill>
              </a:rPr>
              <a:t>บริษัท เอไอ</a:t>
            </a:r>
            <a:r>
              <a:rPr lang="th-TH" altLang="en-US" sz="3400" dirty="0" err="1">
                <a:solidFill>
                  <a:srgbClr val="00B050"/>
                </a:solidFill>
              </a:rPr>
              <a:t>เอ็ม</a:t>
            </a:r>
            <a:r>
              <a:rPr lang="th-TH" altLang="en-US" sz="3400" dirty="0">
                <a:solidFill>
                  <a:srgbClr val="00B050"/>
                </a:solidFill>
              </a:rPr>
              <a:t> </a:t>
            </a:r>
            <a:r>
              <a:rPr lang="th-TH" altLang="en-US" sz="3400" dirty="0" err="1">
                <a:solidFill>
                  <a:srgbClr val="00B050"/>
                </a:solidFill>
              </a:rPr>
              <a:t>คอนซัลแตนท์</a:t>
            </a:r>
            <a:r>
              <a:rPr lang="th-TH" altLang="en-US" sz="3400" dirty="0">
                <a:solidFill>
                  <a:srgbClr val="00B050"/>
                </a:solidFill>
              </a:rPr>
              <a:t> จำกัด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B050"/>
                </a:solidFill>
              </a:rPr>
              <a:t>324/11 </a:t>
            </a:r>
            <a:r>
              <a:rPr lang="th-TH" altLang="en-US" sz="3400" dirty="0">
                <a:solidFill>
                  <a:srgbClr val="00B050"/>
                </a:solidFill>
              </a:rPr>
              <a:t>ถนนมาเจริญ แขวงหนองค้างพลู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altLang="en-US" sz="3400" dirty="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 dirty="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B050"/>
                </a:solidFill>
              </a:rPr>
              <a:t>Tel</a:t>
            </a:r>
            <a:r>
              <a:rPr lang="th-TH" altLang="en-US" sz="3400" dirty="0">
                <a:solidFill>
                  <a:srgbClr val="00B050"/>
                </a:solidFill>
              </a:rPr>
              <a:t>. 02-</a:t>
            </a:r>
            <a:r>
              <a:rPr lang="en-US" altLang="en-US" sz="3400" dirty="0">
                <a:solidFill>
                  <a:srgbClr val="00B050"/>
                </a:solidFill>
              </a:rPr>
              <a:t>489-2500-1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 dirty="0">
                <a:solidFill>
                  <a:srgbClr val="00B050"/>
                </a:solidFill>
              </a:rPr>
              <a:t>  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FF0000"/>
                </a:solidFill>
              </a:rPr>
              <a:t>Email: </a:t>
            </a:r>
            <a:r>
              <a:rPr lang="en-US" altLang="en-US" sz="3400" u="sng" dirty="0">
                <a:solidFill>
                  <a:srgbClr val="FF0000"/>
                </a:solidFill>
              </a:rPr>
              <a:t>marketing@aimconsultant.com</a:t>
            </a:r>
            <a:endParaRPr lang="th-TH" altLang="en-US" sz="3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24257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205</Words>
  <Application>Microsoft Office PowerPoint</Application>
  <PresentationFormat>On-screen Show (4:3)</PresentationFormat>
  <Paragraphs>37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Angsana New</vt:lpstr>
      <vt:lpstr>Arial</vt:lpstr>
      <vt:lpstr>Calibri</vt:lpstr>
      <vt:lpstr>Cordia New</vt:lpstr>
      <vt:lpstr>Wingdings</vt:lpstr>
      <vt:lpstr>1_Office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Windows User</cp:lastModifiedBy>
  <cp:revision>35</cp:revision>
  <dcterms:created xsi:type="dcterms:W3CDTF">2021-09-20T08:12:31Z</dcterms:created>
  <dcterms:modified xsi:type="dcterms:W3CDTF">2021-09-29T03:02:01Z</dcterms:modified>
</cp:coreProperties>
</file>